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02d2cdd9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02d2cdd9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602d2cdd9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602d2cdd9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2d2cdd93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2d2cdd9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02d2cdd93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02d2cdd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602d2cdd9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602d2cdd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02d2cdd93_0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02d2cdd9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602d2cdd93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602d2cdd9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602d2cdd9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602d2cdd9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02d2cdd93_0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02d2cdd9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602d2cdd9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2602d2cdd93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2d2cdd93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02d2cdd9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02d2cdd93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02d2cdd9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02d2cdd93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02d2cdd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02d2cdd93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02d2cdd9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02d2cdd93_0_1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02d2cdd93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02d2cdd93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02d2cdd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02d2cdd93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02d2cdd9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02d2cdd93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02d2cdd9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602d2cdd93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602d2cdd9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602d2cdd93_1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2602d2cdd93_1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602d2cdd93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2602d2cdd93_1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02d2cdd93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602d2cdd9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602d2cdd93_8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602d2cdd93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602d2cdd93_8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602d2cdd93_8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1700808"/>
            <a:ext cx="7772400" cy="794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DC0081"/>
              </a:buClr>
              <a:buSzPts val="4000"/>
              <a:buFont typeface="Calibri"/>
              <a:buNone/>
              <a:defRPr b="1" sz="4000" cap="none">
                <a:solidFill>
                  <a:srgbClr val="DC008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683568" y="2495327"/>
            <a:ext cx="7776864" cy="62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80"/>
              </a:spcBef>
              <a:spcAft>
                <a:spcPts val="0"/>
              </a:spcAft>
              <a:buClr>
                <a:srgbClr val="280099"/>
              </a:buClr>
              <a:buSzPts val="3400"/>
              <a:buChar char="•"/>
              <a:defRPr b="1" i="1" sz="3400">
                <a:solidFill>
                  <a:srgbClr val="280099"/>
                </a:solidFill>
              </a:defRPr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  <a:defRPr b="1" sz="3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rgbClr val="280099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 flipH="1" rot="10800000">
            <a:off x="457200" y="822722"/>
            <a:ext cx="8229600" cy="15783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2670" y="16771"/>
            <a:ext cx="1449153" cy="79017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/>
          <p:nvPr/>
        </p:nvSpPr>
        <p:spPr>
          <a:xfrm>
            <a:off x="444243" y="6496883"/>
            <a:ext cx="874439" cy="361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b="1" i="0" lang="en-US" sz="1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/ 9</a:t>
            </a:r>
            <a:endParaRPr/>
          </a:p>
        </p:txBody>
      </p:sp>
      <p:cxnSp>
        <p:nvCxnSpPr>
          <p:cNvPr id="23" name="Google Shape;23;p3"/>
          <p:cNvCxnSpPr/>
          <p:nvPr/>
        </p:nvCxnSpPr>
        <p:spPr>
          <a:xfrm>
            <a:off x="444243" y="6496883"/>
            <a:ext cx="874439" cy="0"/>
          </a:xfrm>
          <a:prstGeom prst="straightConnector1">
            <a:avLst/>
          </a:prstGeom>
          <a:noFill/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80099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80099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80099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80099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80099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rgbClr val="2800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ctrTitle"/>
          </p:nvPr>
        </p:nvSpPr>
        <p:spPr>
          <a:xfrm>
            <a:off x="391999" y="2316077"/>
            <a:ext cx="8382000" cy="8271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 sz="36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SWP391: FINAL PROJECT PRESENTATION</a:t>
            </a:r>
            <a:endParaRPr/>
          </a:p>
        </p:txBody>
      </p:sp>
      <p:sp>
        <p:nvSpPr>
          <p:cNvPr id="34" name="Google Shape;34;p5"/>
          <p:cNvSpPr txBox="1"/>
          <p:nvPr/>
        </p:nvSpPr>
        <p:spPr>
          <a:xfrm>
            <a:off x="1043607" y="3143248"/>
            <a:ext cx="7056785" cy="1005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Noto Sans Symbols"/>
              <a:buNone/>
            </a:pPr>
            <a:r>
              <a:rPr b="1" i="1" lang="en-US" sz="28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House_Rental_Management_System-SWP391</a:t>
            </a:r>
            <a:endParaRPr b="1" i="1" sz="280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Noto Sans Symbols"/>
              <a:buNone/>
            </a:pPr>
            <a:r>
              <a:rPr b="1" i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SE1734 - Group 2</a:t>
            </a:r>
            <a:endParaRPr b="1" i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840" y="369158"/>
            <a:ext cx="2512194" cy="1369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200"/>
              <a:t>Product Requirements</a:t>
            </a:r>
            <a:br>
              <a:rPr lang="en-US" sz="3200"/>
            </a:br>
            <a:r>
              <a:rPr i="1" lang="en-US" sz="2800"/>
              <a:t>Main Screen UI Design</a:t>
            </a:r>
            <a:endParaRPr i="1" sz="3200"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80099"/>
              </a:buClr>
              <a:buSzPts val="3200"/>
              <a:buNone/>
            </a:pPr>
            <a:r>
              <a:rPr lang="en-US"/>
              <a:t>Screenshots for the main screens of House Rental Management System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280099"/>
              </a:buClr>
              <a:buSzPts val="2800"/>
              <a:buChar char="–"/>
            </a:pPr>
            <a:r>
              <a:rPr lang="en-US"/>
              <a:t>Main Web screen: Home Page</a:t>
            </a:r>
            <a:endParaRPr/>
          </a:p>
          <a:p>
            <a:pPr indent="-285750" lvl="1" marL="742950" rtl="0" algn="l">
              <a:spcBef>
                <a:spcPts val="560"/>
              </a:spcBef>
              <a:spcAft>
                <a:spcPts val="0"/>
              </a:spcAft>
              <a:buClr>
                <a:srgbClr val="280099"/>
              </a:buClr>
              <a:buSzPts val="2800"/>
              <a:buChar char="–"/>
            </a:pPr>
            <a:r>
              <a:rPr lang="en-US"/>
              <a:t>Main Admin screen: Dashboard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Tenant Manage Account</a:t>
            </a:r>
            <a:endParaRPr/>
          </a:p>
          <a:p>
            <a:pPr indent="-222250" lvl="1" marL="742950" rtl="0" algn="l">
              <a:spcBef>
                <a:spcPts val="560"/>
              </a:spcBef>
              <a:spcAft>
                <a:spcPts val="0"/>
              </a:spcAft>
              <a:buSzPts val="1800"/>
              <a:buChar char="–"/>
            </a:pPr>
            <a:r>
              <a:rPr lang="en-US"/>
              <a:t>Landlord Manage Service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08" name="Google Shape;108;p15"/>
          <p:cNvSpPr txBox="1"/>
          <p:nvPr>
            <p:ph idx="1" type="body"/>
          </p:nvPr>
        </p:nvSpPr>
        <p:spPr>
          <a:xfrm>
            <a:off x="457200" y="5708564"/>
            <a:ext cx="8229600" cy="6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Home Page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000"/>
            <a:ext cx="8839204" cy="4261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457200" y="5695700"/>
            <a:ext cx="8229600" cy="68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User Login / Register</a:t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25" y="890325"/>
            <a:ext cx="6219962" cy="473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457200" y="5798614"/>
            <a:ext cx="8229600" cy="57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List of house</a:t>
            </a:r>
            <a:endParaRPr/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700" y="975000"/>
            <a:ext cx="6190313" cy="4695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457200" y="5767725"/>
            <a:ext cx="8229600" cy="61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House Detail</a:t>
            </a:r>
            <a:endParaRPr/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5000"/>
            <a:ext cx="8836450" cy="464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36" name="Google Shape;136;p19"/>
          <p:cNvSpPr txBox="1"/>
          <p:nvPr>
            <p:ph idx="1" type="body"/>
          </p:nvPr>
        </p:nvSpPr>
        <p:spPr>
          <a:xfrm>
            <a:off x="457200" y="5695697"/>
            <a:ext cx="8229600" cy="68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Landlord Rental Request Manage</a:t>
            </a:r>
            <a:endParaRPr/>
          </a:p>
        </p:txBody>
      </p:sp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5099"/>
            <a:ext cx="4589950" cy="32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275" y="2722675"/>
            <a:ext cx="4669726" cy="231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9"/>
          <p:cNvSpPr txBox="1"/>
          <p:nvPr/>
        </p:nvSpPr>
        <p:spPr>
          <a:xfrm>
            <a:off x="613275" y="4462675"/>
            <a:ext cx="270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Pending request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6058600" y="2018075"/>
            <a:ext cx="2628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800"/>
              <a:buNone/>
            </a:pPr>
            <a:r>
              <a:rPr lang="en-US" sz="1800">
                <a:solidFill>
                  <a:srgbClr val="555555"/>
                </a:solidFill>
              </a:rPr>
              <a:t>Request processed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46" name="Google Shape;146;p20"/>
          <p:cNvSpPr txBox="1"/>
          <p:nvPr>
            <p:ph idx="1" type="body"/>
          </p:nvPr>
        </p:nvSpPr>
        <p:spPr>
          <a:xfrm>
            <a:off x="457200" y="5906364"/>
            <a:ext cx="8229600" cy="47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Manage My Post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675" y="909750"/>
            <a:ext cx="6693726" cy="2224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2788" y="3214300"/>
            <a:ext cx="6693735" cy="247441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 txBox="1"/>
          <p:nvPr/>
        </p:nvSpPr>
        <p:spPr>
          <a:xfrm>
            <a:off x="313675" y="4629825"/>
            <a:ext cx="205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Edit and Draft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6886800" y="1361650"/>
            <a:ext cx="225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55555"/>
                </a:solidFill>
              </a:rPr>
              <a:t>   Published Posts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56" name="Google Shape;156;p21"/>
          <p:cNvSpPr txBox="1"/>
          <p:nvPr>
            <p:ph idx="1" type="body"/>
          </p:nvPr>
        </p:nvSpPr>
        <p:spPr>
          <a:xfrm>
            <a:off x="609025" y="5875822"/>
            <a:ext cx="8077800" cy="502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Add new Post</a:t>
            </a:r>
            <a:endParaRPr/>
          </a:p>
        </p:txBody>
      </p:sp>
      <p:pic>
        <p:nvPicPr>
          <p:cNvPr id="157" name="Google Shape;15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375" y="856776"/>
            <a:ext cx="6480750" cy="481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457200" y="5747164"/>
            <a:ext cx="8229600" cy="63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Pay for Post</a:t>
            </a:r>
            <a:endParaRPr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75" y="975000"/>
            <a:ext cx="8408461" cy="4619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 </a:t>
            </a:r>
            <a:endParaRPr/>
          </a:p>
        </p:txBody>
      </p:sp>
      <p:sp>
        <p:nvSpPr>
          <p:cNvPr id="170" name="Google Shape;170;p23"/>
          <p:cNvSpPr txBox="1"/>
          <p:nvPr>
            <p:ph idx="1" type="body"/>
          </p:nvPr>
        </p:nvSpPr>
        <p:spPr>
          <a:xfrm>
            <a:off x="457200" y="5501865"/>
            <a:ext cx="8229600" cy="876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Promotion Manage</a:t>
            </a:r>
            <a:endParaRPr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525" y="1960150"/>
            <a:ext cx="8933476" cy="27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Team Member</a:t>
            </a:r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Team member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Hà Quang Thắng - HE176429 (leader)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Nguyễn Tuấn Anh - HE176694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Trương Tiến Sỹ - HE176623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Dương Thanh Tùng - HE176669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Nguyễn Bá Khánh - HE170920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>
                <a:solidFill>
                  <a:schemeClr val="dk1"/>
                </a:solidFill>
              </a:rPr>
              <a:t>Phạm Văn Tiến - HE163824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Supervisor</a:t>
            </a:r>
            <a:r>
              <a:rPr lang="en-US">
                <a:solidFill>
                  <a:schemeClr val="dk1"/>
                </a:solidFill>
              </a:rPr>
              <a:t>: Trần Đình Trí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457200" y="5555815"/>
            <a:ext cx="8229600" cy="82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Add New Promotion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2600"/>
            <a:ext cx="8839200" cy="3713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84" name="Google Shape;184;p25"/>
          <p:cNvSpPr txBox="1"/>
          <p:nvPr>
            <p:ph idx="1" type="body"/>
          </p:nvPr>
        </p:nvSpPr>
        <p:spPr>
          <a:xfrm>
            <a:off x="457200" y="5397490"/>
            <a:ext cx="8229600" cy="981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View Transactions History</a:t>
            </a:r>
            <a:endParaRPr/>
          </a:p>
        </p:txBody>
      </p:sp>
      <p:pic>
        <p:nvPicPr>
          <p:cNvPr id="185" name="Google Shape;1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43275"/>
            <a:ext cx="8839200" cy="3133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91" name="Google Shape;191;p26"/>
          <p:cNvSpPr txBox="1"/>
          <p:nvPr>
            <p:ph idx="1" type="body"/>
          </p:nvPr>
        </p:nvSpPr>
        <p:spPr>
          <a:xfrm>
            <a:off x="457200" y="5258215"/>
            <a:ext cx="8229600" cy="112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Tenant WishList</a:t>
            </a:r>
            <a:endParaRPr/>
          </a:p>
        </p:txBody>
      </p:sp>
      <p:pic>
        <p:nvPicPr>
          <p:cNvPr id="192" name="Google Shape;19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825" y="975000"/>
            <a:ext cx="8498352" cy="413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198" name="Google Shape;198;p27"/>
          <p:cNvSpPr txBox="1"/>
          <p:nvPr>
            <p:ph idx="1" type="body"/>
          </p:nvPr>
        </p:nvSpPr>
        <p:spPr>
          <a:xfrm>
            <a:off x="457200" y="5555696"/>
            <a:ext cx="8229600" cy="82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Tenant Order List</a:t>
            </a:r>
            <a:endParaRPr/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8450" y="975000"/>
            <a:ext cx="7093876" cy="42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369"/>
            <a:ext cx="9143999" cy="6547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06" name="Google Shape;206;p28"/>
          <p:cNvSpPr txBox="1"/>
          <p:nvPr>
            <p:ph idx="1" type="body"/>
          </p:nvPr>
        </p:nvSpPr>
        <p:spPr>
          <a:xfrm>
            <a:off x="457200" y="5371390"/>
            <a:ext cx="8229600" cy="100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User Profile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25" y="1027200"/>
            <a:ext cx="8403342" cy="4243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13" name="Google Shape;213;p29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00"/>
            <a:ext cx="9144000" cy="5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20" name="Google Shape;220;p30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00"/>
            <a:ext cx="9144000" cy="555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27" name="Google Shape;227;p31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598"/>
            <a:ext cx="9144000" cy="5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</a:t>
            </a:r>
            <a:endParaRPr/>
          </a:p>
        </p:txBody>
      </p:sp>
      <p:sp>
        <p:nvSpPr>
          <p:cNvPr id="234" name="Google Shape;234;p32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2600"/>
            <a:ext cx="9144000" cy="555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/>
              <a:t>System Design</a:t>
            </a:r>
            <a:br>
              <a:rPr lang="en-US"/>
            </a:br>
            <a:r>
              <a:rPr i="1" lang="en-US" sz="3100"/>
              <a:t>Database Design</a:t>
            </a:r>
            <a:endParaRPr i="1"/>
          </a:p>
        </p:txBody>
      </p:sp>
      <p:sp>
        <p:nvSpPr>
          <p:cNvPr id="241" name="Google Shape;241;p33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2938" y="1178900"/>
            <a:ext cx="4578126" cy="49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Introduction</a:t>
            </a:r>
            <a:endParaRPr b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</a:rPr>
              <a:t>The </a:t>
            </a:r>
            <a:r>
              <a:rPr b="1" lang="en-US" sz="2900">
                <a:solidFill>
                  <a:schemeClr val="dk1"/>
                </a:solidFill>
              </a:rPr>
              <a:t>House Rental Management System</a:t>
            </a:r>
            <a:r>
              <a:rPr lang="en-US" sz="2900">
                <a:solidFill>
                  <a:schemeClr val="dk1"/>
                </a:solidFill>
              </a:rPr>
              <a:t> (HRMS) is a solution that brings tenant (who is looking for house to rent) and landlords (who has available house for rent) closers. Tenant now has a transparent environment to looking for houses that meet their criteria.</a:t>
            </a:r>
            <a:endParaRPr sz="2900">
              <a:solidFill>
                <a:schemeClr val="dk1"/>
              </a:solidFill>
            </a:endParaRPr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0600" y="4028500"/>
            <a:ext cx="5887426" cy="26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Calibri"/>
              <a:buNone/>
            </a:pPr>
            <a:r>
              <a:rPr lang="en-US"/>
              <a:t>System Design</a:t>
            </a:r>
            <a:br>
              <a:rPr lang="en-US"/>
            </a:br>
            <a:r>
              <a:rPr i="1" lang="en-US" sz="3100"/>
              <a:t>Package Diagram</a:t>
            </a:r>
            <a:endParaRPr i="1"/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49" y="2032224"/>
            <a:ext cx="8091901" cy="35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Demonstration</a:t>
            </a:r>
            <a:endParaRPr i="1"/>
          </a:p>
        </p:txBody>
      </p:sp>
      <p:sp>
        <p:nvSpPr>
          <p:cNvPr id="255" name="Google Shape;255;p35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200" y="2153541"/>
            <a:ext cx="9144001" cy="3167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Q&amp;A" id="261" name="Google Shape;26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752" y="1340768"/>
            <a:ext cx="5107285" cy="3296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Scope and Limits</a:t>
            </a:r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0" y="976325"/>
            <a:ext cx="4602900" cy="5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Product Scope</a:t>
            </a:r>
            <a:endParaRPr b="1"/>
          </a:p>
          <a:p>
            <a:pPr indent="-41275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Area: 63 Provinces of Vietnam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Mediator between Tenant and Landlord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55" name="Google Shape;55;p8"/>
          <p:cNvSpPr txBox="1"/>
          <p:nvPr>
            <p:ph idx="1" type="body"/>
          </p:nvPr>
        </p:nvSpPr>
        <p:spPr>
          <a:xfrm>
            <a:off x="4603025" y="1045975"/>
            <a:ext cx="4855200" cy="5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/>
              <a:t>Out of Scope</a:t>
            </a:r>
            <a:endParaRPr b="1"/>
          </a:p>
          <a:p>
            <a:pPr indent="-412750" lvl="0" marL="45720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Payment gate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Accountants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Contract Making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Verify property licensing 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Verify civil ID</a:t>
            </a:r>
            <a:endParaRPr sz="2900">
              <a:solidFill>
                <a:schemeClr val="dk1"/>
              </a:solidFill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Char char="-"/>
            </a:pPr>
            <a:r>
              <a:rPr lang="en-US" sz="2900">
                <a:solidFill>
                  <a:schemeClr val="dk1"/>
                </a:solidFill>
              </a:rPr>
              <a:t>Real-time integrated message box.</a:t>
            </a:r>
            <a:endParaRPr sz="2900">
              <a:solidFill>
                <a:schemeClr val="dk1"/>
              </a:solidFill>
            </a:endParaRPr>
          </a:p>
        </p:txBody>
      </p:sp>
      <p:cxnSp>
        <p:nvCxnSpPr>
          <p:cNvPr id="56" name="Google Shape;56;p8"/>
          <p:cNvCxnSpPr/>
          <p:nvPr/>
        </p:nvCxnSpPr>
        <p:spPr>
          <a:xfrm>
            <a:off x="4545525" y="843600"/>
            <a:ext cx="19800" cy="602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600"/>
              <a:buFont typeface="Calibri"/>
              <a:buNone/>
            </a:pPr>
            <a:r>
              <a:rPr lang="en-US"/>
              <a:t>Project Management</a:t>
            </a:r>
            <a:endParaRPr/>
          </a:p>
        </p:txBody>
      </p:sp>
      <p:sp>
        <p:nvSpPr>
          <p:cNvPr id="62" name="Google Shape;62;p9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-US"/>
              <a:t>Project communication</a:t>
            </a:r>
            <a:endParaRPr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Online meeting: By the end of weekend (</a:t>
            </a:r>
            <a:r>
              <a:rPr lang="en-US"/>
              <a:t>Google</a:t>
            </a:r>
            <a:r>
              <a:rPr lang="en-US"/>
              <a:t> Meets and Messenger)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Offline meeting: SWP391 classes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457200" y="3163650"/>
            <a:ext cx="3486971" cy="3043388"/>
          </a:xfrm>
          <a:custGeom>
            <a:rect b="b" l="l" r="r" t="t"/>
            <a:pathLst>
              <a:path extrusionOk="0" h="4542370" w="6064298">
                <a:moveTo>
                  <a:pt x="0" y="0"/>
                </a:moveTo>
                <a:lnTo>
                  <a:pt x="6064298" y="0"/>
                </a:lnTo>
                <a:lnTo>
                  <a:pt x="6064298" y="4542369"/>
                </a:lnTo>
                <a:lnTo>
                  <a:pt x="0" y="4542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4" name="Google Shape;6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1566" y="3706401"/>
            <a:ext cx="1957896" cy="195789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9"/>
          <p:cNvSpPr/>
          <p:nvPr/>
        </p:nvSpPr>
        <p:spPr>
          <a:xfrm>
            <a:off x="6236850" y="3163651"/>
            <a:ext cx="2449948" cy="1787099"/>
          </a:xfrm>
          <a:custGeom>
            <a:rect b="b" l="l" r="r" t="t"/>
            <a:pathLst>
              <a:path extrusionOk="0" h="4672153" w="6086828">
                <a:moveTo>
                  <a:pt x="0" y="0"/>
                </a:moveTo>
                <a:lnTo>
                  <a:pt x="6086829" y="0"/>
                </a:lnTo>
                <a:lnTo>
                  <a:pt x="6086829" y="4672153"/>
                </a:lnTo>
                <a:lnTo>
                  <a:pt x="0" y="4672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type="title"/>
          </p:nvPr>
        </p:nvSpPr>
        <p:spPr>
          <a:xfrm>
            <a:off x="1921822" y="0"/>
            <a:ext cx="6764977" cy="82272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Calibri"/>
              <a:buNone/>
            </a:pPr>
            <a:r>
              <a:rPr lang="en-US" sz="3200"/>
              <a:t>Product Requirements</a:t>
            </a:r>
            <a:br>
              <a:rPr lang="en-US" sz="3200"/>
            </a:br>
            <a:r>
              <a:rPr i="1" lang="en-US" sz="2800"/>
              <a:t>Use Case Diagrams</a:t>
            </a:r>
            <a:endParaRPr i="1" sz="3200"/>
          </a:p>
        </p:txBody>
      </p:sp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457200" y="976313"/>
            <a:ext cx="8229600" cy="54020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575" y="976325"/>
            <a:ext cx="7636751" cy="5881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Screenflow for Tenant Role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1"/>
          <p:cNvSpPr txBox="1"/>
          <p:nvPr/>
        </p:nvSpPr>
        <p:spPr>
          <a:xfrm>
            <a:off x="2182550" y="59206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" name="Google Shape;80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49686"/>
            <a:ext cx="9144000" cy="522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Screenflow for Landlord Role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2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2"/>
          <p:cNvSpPr txBox="1"/>
          <p:nvPr/>
        </p:nvSpPr>
        <p:spPr>
          <a:xfrm>
            <a:off x="2182550" y="59206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0" y="879225"/>
            <a:ext cx="9039225" cy="59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type="title"/>
          </p:nvPr>
        </p:nvSpPr>
        <p:spPr>
          <a:xfrm>
            <a:off x="1921822" y="0"/>
            <a:ext cx="6765000" cy="82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Screenflow for Admin Role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3"/>
          <p:cNvSpPr txBox="1"/>
          <p:nvPr>
            <p:ph idx="1" type="body"/>
          </p:nvPr>
        </p:nvSpPr>
        <p:spPr>
          <a:xfrm>
            <a:off x="457200" y="976313"/>
            <a:ext cx="8229600" cy="540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2182550" y="5920650"/>
            <a:ext cx="5958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75" y="913275"/>
            <a:ext cx="8885401" cy="60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ession 02_Integration Managemen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